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84" r:id="rId1"/>
  </p:sldMasterIdLst>
  <p:sldIdLst>
    <p:sldId id="256" r:id="rId2"/>
    <p:sldId id="284" r:id="rId3"/>
    <p:sldId id="283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70" r:id="rId13"/>
    <p:sldId id="285" r:id="rId14"/>
    <p:sldId id="280" r:id="rId15"/>
    <p:sldId id="286" r:id="rId16"/>
    <p:sldId id="282" r:id="rId17"/>
    <p:sldId id="28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38696-5AD7-4D2E-B2C1-D4BFE693E3B0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2CC67-FAD0-401F-8CE1-47BBF1A48A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38696-5AD7-4D2E-B2C1-D4BFE693E3B0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2CC67-FAD0-401F-8CE1-47BBF1A48A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38696-5AD7-4D2E-B2C1-D4BFE693E3B0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2CC67-FAD0-401F-8CE1-47BBF1A48A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38696-5AD7-4D2E-B2C1-D4BFE693E3B0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2CC67-FAD0-401F-8CE1-47BBF1A48A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38696-5AD7-4D2E-B2C1-D4BFE693E3B0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2CC67-FAD0-401F-8CE1-47BBF1A48A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38696-5AD7-4D2E-B2C1-D4BFE693E3B0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2CC67-FAD0-401F-8CE1-47BBF1A48A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38696-5AD7-4D2E-B2C1-D4BFE693E3B0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2CC67-FAD0-401F-8CE1-47BBF1A48A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38696-5AD7-4D2E-B2C1-D4BFE693E3B0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2CC67-FAD0-401F-8CE1-47BBF1A48A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38696-5AD7-4D2E-B2C1-D4BFE693E3B0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2CC67-FAD0-401F-8CE1-47BBF1A48A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38696-5AD7-4D2E-B2C1-D4BFE693E3B0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2CC67-FAD0-401F-8CE1-47BBF1A48A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38696-5AD7-4D2E-B2C1-D4BFE693E3B0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2CC67-FAD0-401F-8CE1-47BBF1A48A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638696-5AD7-4D2E-B2C1-D4BFE693E3B0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C2CC67-FAD0-401F-8CE1-47BBF1A48A7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jpeg"/><Relationship Id="rId99" Type="http://schemas.microsoft.com/office/2007/relationships/hdphoto" Target="../../word/media/hdphoto2.wdp"/><Relationship Id="rId101" Type="http://schemas.openxmlformats.org/officeDocument/2006/relationships/image" Target="../media/image57.png"/><Relationship Id="rId4" Type="http://schemas.openxmlformats.org/officeDocument/2006/relationships/image" Target="../media/image54.jpeg"/><Relationship Id="rId100" Type="http://schemas.openxmlformats.org/officeDocument/2006/relationships/image" Target="../media/image5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13" Type="http://schemas.openxmlformats.org/officeDocument/2006/relationships/image" Target="../media/image29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12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7.jpeg"/><Relationship Id="rId5" Type="http://schemas.openxmlformats.org/officeDocument/2006/relationships/image" Target="../media/image21.png"/><Relationship Id="rId10" Type="http://schemas.openxmlformats.org/officeDocument/2006/relationships/image" Target="../media/image26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data.ac-illust.com/data/thumbnails/34/34db27c7c050eccff458392e01892ce0_t.jpe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0" y="1246941"/>
            <a:ext cx="91440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Методическая разработка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1142976" y="2571743"/>
            <a:ext cx="6715172" cy="1723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Сборник «Радуга в камнях»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прикладная методическая    продукция по использованию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камешков «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Марблс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»как средство развития познавательных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речевых способностей дошкольников.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ata.ac-illust.com/data/thumbnails/34/34db27c7c050eccff458392e01892ce0_t.jpe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000232" y="1785926"/>
            <a:ext cx="52149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Игра </a:t>
            </a:r>
            <a:r>
              <a:rPr lang="ru-RU" b="1" dirty="0" smtClean="0">
                <a:solidFill>
                  <a:srgbClr val="0070C0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Сезонное дерево</a:t>
            </a:r>
            <a:r>
              <a:rPr lang="ru-RU" b="1" dirty="0" smtClean="0">
                <a:solidFill>
                  <a:srgbClr val="0070C0"/>
                </a:solidFill>
                <a:ea typeface="Calibri" pitchFamily="34" charset="0"/>
                <a:cs typeface="Times New Roman" pitchFamily="18" charset="0"/>
              </a:rPr>
              <a:t>»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C:\Users\User\Desktop\Методическая разработка Марблс\фото марблс\IMG_3016.JPG"/>
          <p:cNvPicPr/>
          <p:nvPr/>
        </p:nvPicPr>
        <p:blipFill>
          <a:blip r:embed="rId3" cstate="print"/>
          <a:srcRect l="7575" t="2108" r="803" b="9739"/>
          <a:stretch>
            <a:fillRect/>
          </a:stretch>
        </p:blipFill>
        <p:spPr bwMode="auto">
          <a:xfrm>
            <a:off x="1285852" y="3571876"/>
            <a:ext cx="1741501" cy="22307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C:\Users\User\AppData\Local\Microsoft\Windows\Temporary Internet Files\Content.Word\IMG_3244.jpg"/>
          <p:cNvPicPr/>
          <p:nvPr/>
        </p:nvPicPr>
        <p:blipFill>
          <a:blip r:embed="rId4" cstate="print"/>
          <a:srcRect l="3451" t="5127" r="23640" b="9678"/>
          <a:stretch>
            <a:fillRect/>
          </a:stretch>
        </p:blipFill>
        <p:spPr bwMode="auto">
          <a:xfrm rot="5400000">
            <a:off x="1107257" y="1607331"/>
            <a:ext cx="2071702" cy="14287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C:\Users\User\AppData\Local\Microsoft\Windows\Temporary Internet Files\Content.Word\IMG_3246.jpg"/>
          <p:cNvPicPr/>
          <p:nvPr/>
        </p:nvPicPr>
        <p:blipFill>
          <a:blip r:embed="rId5" cstate="print"/>
          <a:srcRect l="4522" t="5127" r="25475" b="10387"/>
          <a:stretch>
            <a:fillRect/>
          </a:stretch>
        </p:blipFill>
        <p:spPr bwMode="auto">
          <a:xfrm rot="5400000">
            <a:off x="6072198" y="1357298"/>
            <a:ext cx="2000264" cy="2000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C:\Users\User\AppData\Local\Microsoft\Windows\Temporary Internet Files\Content.Word\IMG_3247.jpg"/>
          <p:cNvPicPr/>
          <p:nvPr/>
        </p:nvPicPr>
        <p:blipFill>
          <a:blip r:embed="rId6" cstate="print"/>
          <a:srcRect l="3462" t="1737" r="22266" b="8881"/>
          <a:stretch>
            <a:fillRect/>
          </a:stretch>
        </p:blipFill>
        <p:spPr bwMode="auto">
          <a:xfrm rot="5400000">
            <a:off x="5644052" y="3785708"/>
            <a:ext cx="2142176" cy="18573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1000108"/>
            <a:ext cx="91440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Игры на развитие связной речи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 descr="C:\Users\User\AppData\Local\Microsoft\Windows\Temporary Internet Files\Content.Word\IMG_3245.jpg"/>
          <p:cNvPicPr/>
          <p:nvPr/>
        </p:nvPicPr>
        <p:blipFill>
          <a:blip r:embed="rId7" cstate="print"/>
          <a:srcRect l="6517" t="4235" r="21598" b="11644"/>
          <a:stretch>
            <a:fillRect/>
          </a:stretch>
        </p:blipFill>
        <p:spPr bwMode="auto">
          <a:xfrm rot="5400000">
            <a:off x="3393273" y="2893215"/>
            <a:ext cx="2214578" cy="17145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ata.ac-illust.com/data/thumbnails/34/34db27c7c050eccff458392e01892ce0_t.jpe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000100" y="1380529"/>
            <a:ext cx="335758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Игра «Разложи по размеру»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1000108"/>
            <a:ext cx="91440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Игры на </a:t>
            </a: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развитие </a:t>
            </a: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психических процессов и снятия напряжения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C:\Users\User\Desktop\Методическая разработка Марблс\фото марблс\IMG_3021.JPG"/>
          <p:cNvPicPr/>
          <p:nvPr/>
        </p:nvPicPr>
        <p:blipFill>
          <a:blip r:embed="rId3" cstate="print"/>
          <a:srcRect l="2758" t="29768" r="22024" b="31532"/>
          <a:stretch>
            <a:fillRect/>
          </a:stretch>
        </p:blipFill>
        <p:spPr bwMode="auto">
          <a:xfrm>
            <a:off x="1071538" y="1785926"/>
            <a:ext cx="3714776" cy="13573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5429256" y="1379321"/>
            <a:ext cx="278608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Игра «Поставь знак больше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C:\Users\User\Desktop\Методическая разработка Марблс\фото марблс\IMG_3109.JPG"/>
          <p:cNvPicPr/>
          <p:nvPr/>
        </p:nvPicPr>
        <p:blipFill>
          <a:blip r:embed="rId4" cstate="print"/>
          <a:srcRect l="8371" t="25668" r="9982" b="28304"/>
          <a:stretch>
            <a:fillRect/>
          </a:stretch>
        </p:blipFill>
        <p:spPr bwMode="auto">
          <a:xfrm>
            <a:off x="5572132" y="1785926"/>
            <a:ext cx="2366307" cy="11083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C:\Users\User\Desktop\Методическая разработка Марблс\фото марблс\IMG_3110.JPG"/>
          <p:cNvPicPr/>
          <p:nvPr/>
        </p:nvPicPr>
        <p:blipFill>
          <a:blip r:embed="rId5" cstate="print"/>
          <a:srcRect l="9175" t="22816" r="9065" b="21212"/>
          <a:stretch>
            <a:fillRect/>
          </a:stretch>
        </p:blipFill>
        <p:spPr bwMode="auto">
          <a:xfrm>
            <a:off x="5500694" y="3286124"/>
            <a:ext cx="2500330" cy="9286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1142976" y="3363493"/>
            <a:ext cx="385765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Игра «Запомни и повтори»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C:\Users\User\Desktop\Методическая разработка Марблс\фото марблс\IMG_3212.JPG"/>
          <p:cNvPicPr/>
          <p:nvPr/>
        </p:nvPicPr>
        <p:blipFill>
          <a:blip r:embed="rId6" cstate="print"/>
          <a:srcRect l="1687" t="12550" r="5566" b="29865"/>
          <a:stretch>
            <a:fillRect/>
          </a:stretch>
        </p:blipFill>
        <p:spPr bwMode="auto">
          <a:xfrm>
            <a:off x="1000101" y="4000504"/>
            <a:ext cx="1643074" cy="13573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C:\Users\User\Desktop\Методическая разработка Марблс\фото марблс\IMG_3111.JPG"/>
          <p:cNvPicPr/>
          <p:nvPr/>
        </p:nvPicPr>
        <p:blipFill>
          <a:blip r:embed="rId7" cstate="print"/>
          <a:srcRect l="21494" t="20321" r="24170" b="9013"/>
          <a:stretch>
            <a:fillRect/>
          </a:stretch>
        </p:blipFill>
        <p:spPr bwMode="auto">
          <a:xfrm>
            <a:off x="3071802" y="3929066"/>
            <a:ext cx="1459591" cy="14265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ata.ac-illust.com/data/thumbnails/34/34db27c7c050eccff458392e01892ce0_t.jpe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714612" y="928670"/>
            <a:ext cx="357189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Дидактические игры по ФЭМП </a:t>
            </a:r>
            <a:endParaRPr lang="ru-RU" sz="1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000100" y="1285860"/>
            <a:ext cx="292895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Игра «Змейка»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C:\Users\User\Desktop\Методическая разработка Марблс\фото марблс\IMG_3226.JPG"/>
          <p:cNvPicPr/>
          <p:nvPr/>
        </p:nvPicPr>
        <p:blipFill>
          <a:blip r:embed="rId3" cstate="print"/>
          <a:srcRect l="10520" t="18538" r="11724" b="13369"/>
          <a:stretch>
            <a:fillRect/>
          </a:stretch>
        </p:blipFill>
        <p:spPr bwMode="auto">
          <a:xfrm>
            <a:off x="1000100" y="1714488"/>
            <a:ext cx="2786082" cy="15716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2714612" y="3714752"/>
            <a:ext cx="3643338" cy="30777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Игра «Числовые домики»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G:\Images\Фотографии0001\Фото1061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28794" y="4071942"/>
            <a:ext cx="1785950" cy="17145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G:\Images\Фотографии0001\Фото1064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9190" y="4071942"/>
            <a:ext cx="1889429" cy="17930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C:\Users\User\Desktop\Методическая разработка Марблс\фото марблс\IMG_3023.JPG"/>
          <p:cNvPicPr/>
          <p:nvPr/>
        </p:nvPicPr>
        <p:blipFill>
          <a:blip r:embed="rId6" cstate="print"/>
          <a:srcRect l="5033" t="2912" r="3425" b="-56"/>
          <a:stretch>
            <a:fillRect/>
          </a:stretch>
        </p:blipFill>
        <p:spPr bwMode="auto">
          <a:xfrm>
            <a:off x="5786446" y="1714488"/>
            <a:ext cx="1357322" cy="18573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4500562" y="1285859"/>
            <a:ext cx="3571900" cy="30777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Игра «Крестики нолики».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ata.ac-illust.com/data/thumbnails/34/34db27c7c050eccff458392e01892ce0_t.jpe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357290" y="1000108"/>
            <a:ext cx="6715172" cy="289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                    «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Цифра и число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                                                                 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Длиннее</a:t>
            </a:r>
            <a:r>
              <a:rPr kumimoji="0" lang="ru-RU" sz="1400" b="1" i="0" u="none" strike="noStrike" cap="none" normalizeH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короче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Calibri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solidFill>
                <a:srgbClr val="0070C0"/>
              </a:solidFill>
              <a:latin typeface="Calibri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Calibri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solidFill>
                <a:srgbClr val="0070C0"/>
              </a:solidFill>
              <a:latin typeface="Calibri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Calibri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solidFill>
                <a:srgbClr val="0070C0"/>
              </a:solidFill>
              <a:latin typeface="Calibri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Calibri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solidFill>
                <a:srgbClr val="0070C0"/>
              </a:solidFill>
              <a:latin typeface="Calibri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Calibri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solidFill>
                <a:srgbClr val="0070C0"/>
              </a:solidFill>
              <a:latin typeface="Calibri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Calibri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Геометрические фигуры»                                                        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Уже и шире»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Users\User\Desktop\IMG_336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816163" y="1684111"/>
            <a:ext cx="2045431" cy="15346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C:\Users\User\Desktop\IMG_3368.JPG"/>
          <p:cNvPicPr/>
          <p:nvPr/>
        </p:nvPicPr>
        <p:blipFill>
          <a:blip r:embed="rId4" cstate="print"/>
          <a:srcRect l="6156" t="16578" r="2088" b="13547"/>
          <a:stretch>
            <a:fillRect/>
          </a:stretch>
        </p:blipFill>
        <p:spPr bwMode="auto">
          <a:xfrm rot="10800000">
            <a:off x="2857488" y="1500174"/>
            <a:ext cx="2225082" cy="12722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C:\Users\User\Desktop\IMG_337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43570" y="1500174"/>
            <a:ext cx="2573075" cy="19305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C:\Users\User\Desktop\IMG_3371.JPG"/>
          <p:cNvPicPr/>
          <p:nvPr/>
        </p:nvPicPr>
        <p:blipFill>
          <a:blip r:embed="rId6" cstate="print"/>
          <a:srcRect l="25680" t="4693" r="3996" b="4535"/>
          <a:stretch>
            <a:fillRect/>
          </a:stretch>
        </p:blipFill>
        <p:spPr bwMode="auto">
          <a:xfrm rot="5400000">
            <a:off x="1571604" y="3929067"/>
            <a:ext cx="1785950" cy="1785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C:\Users\User\Desktop\IMG_3379.JPG"/>
          <p:cNvPicPr/>
          <p:nvPr/>
        </p:nvPicPr>
        <p:blipFill>
          <a:blip r:embed="rId7" cstate="print"/>
          <a:srcRect l="28491" t="11440" r="15484" b="6942"/>
          <a:stretch>
            <a:fillRect/>
          </a:stretch>
        </p:blipFill>
        <p:spPr bwMode="auto">
          <a:xfrm rot="5400000">
            <a:off x="5822165" y="3893347"/>
            <a:ext cx="1714512" cy="19288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ata.ac-illust.com/data/thumbnails/34/34db27c7c050eccff458392e01892ce0_t.jpe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2285984" y="1071546"/>
            <a:ext cx="514353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Шаблоны к лексическим темам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s://i.mycdn.me/image?id=861053447092&amp;t=3&amp;plc=WEB&amp;tkn=*qJzj_R1LoQMgyplVJvj2lTT0Nkc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071538" y="785794"/>
            <a:ext cx="2643206" cy="337184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1\Pictures\овечка.jpg"/>
          <p:cNvPicPr/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l="9018" t="4798" r="7427" b="6428"/>
          <a:stretch/>
        </p:blipFill>
        <p:spPr bwMode="auto">
          <a:xfrm>
            <a:off x="5286380" y="1357298"/>
            <a:ext cx="2533318" cy="252056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pic>
        <p:nvPicPr>
          <p:cNvPr id="7" name="Рисунок 6" descr="C:\Users\Светлана\Desktop\камешки марблс\b3e0119905e208655fe02dda88e342f0.jpg"/>
          <p:cNvPicPr/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>
                  <a14:imgLayer r:embed="rId99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t="13524" r="4018" b="20459"/>
          <a:stretch/>
        </p:blipFill>
        <p:spPr bwMode="auto">
          <a:xfrm>
            <a:off x="3214678" y="2928934"/>
            <a:ext cx="2182799" cy="263983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pic>
        <p:nvPicPr>
          <p:cNvPr id="8" name="Рисунок 7" descr="Ð¤Ð¾ÑÐ¾Ð³ÑÐ°ÑÐ¸Ð¸ ÐÑÐµÐ½Ñ ÐÐ°Ð¶Ð½ÑÐ¹ ÐÐ°Ð½Ð°Ð» Ð´Ð»Ñ Ð´ÐµÑÐµÐ¹ Ð¸ Ð¸Ñ ÑÐ¾Ð´Ð¸ÑÐµÐ»ÐµÐ¹"/>
          <p:cNvPicPr/>
          <p:nvPr/>
        </p:nvPicPr>
        <p:blipFill rotWithShape="1">
          <a:blip r:embed="rId100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l="5611" t="14248" r="6601" b="18623"/>
          <a:stretch/>
        </p:blipFill>
        <p:spPr bwMode="auto">
          <a:xfrm flipH="1">
            <a:off x="5786446" y="3714752"/>
            <a:ext cx="1849507" cy="218660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pic>
        <p:nvPicPr>
          <p:cNvPr id="9" name="Рисунок 8" descr="C:\Users\1\Pictures\14.png"/>
          <p:cNvPicPr/>
          <p:nvPr/>
        </p:nvPicPr>
        <p:blipFill>
          <a:blip r:embed="rId101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714348" y="3714752"/>
            <a:ext cx="2628735" cy="18576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ata.ac-illust.com/data/thumbnails/34/34db27c7c050eccff458392e01892ce0_t.jpe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User\Desktop\IMG_337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020497" y="1479777"/>
            <a:ext cx="2125367" cy="15946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C:\Users\User\Desktop\IMG_3372.JPG"/>
          <p:cNvPicPr/>
          <p:nvPr/>
        </p:nvPicPr>
        <p:blipFill>
          <a:blip r:embed="rId4" cstate="print"/>
          <a:srcRect l="12485" t="12826" r="14594" b="5154"/>
          <a:stretch>
            <a:fillRect/>
          </a:stretch>
        </p:blipFill>
        <p:spPr bwMode="auto">
          <a:xfrm rot="5400000">
            <a:off x="5955964" y="3545234"/>
            <a:ext cx="2122760" cy="18902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C:\Users\User\Desktop\IMG_3375.JPG"/>
          <p:cNvPicPr/>
          <p:nvPr/>
        </p:nvPicPr>
        <p:blipFill>
          <a:blip r:embed="rId5" cstate="print"/>
          <a:srcRect l="9348" t="8677" r="24049" b="3831"/>
          <a:stretch>
            <a:fillRect/>
          </a:stretch>
        </p:blipFill>
        <p:spPr bwMode="auto">
          <a:xfrm rot="5400000">
            <a:off x="2011630" y="3560480"/>
            <a:ext cx="1906030" cy="20717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C:\Users\User\Desktop\IMG_3374.JPG"/>
          <p:cNvPicPr/>
          <p:nvPr/>
        </p:nvPicPr>
        <p:blipFill>
          <a:blip r:embed="rId6" cstate="print"/>
          <a:srcRect l="6402" t="13142" r="29770" b="4228"/>
          <a:stretch>
            <a:fillRect/>
          </a:stretch>
        </p:blipFill>
        <p:spPr bwMode="auto">
          <a:xfrm rot="5400000">
            <a:off x="4036215" y="1107266"/>
            <a:ext cx="2000264" cy="19288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ata.ac-illust.com/data/thumbnails/34/34db27c7c050eccff458392e01892ce0_t.jpe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1142983"/>
            <a:ext cx="91440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Работы детей по теме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Первые весенние цветы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C:\Users\User\Desktop\123APPLE\IMG_3287.JPG"/>
          <p:cNvPicPr/>
          <p:nvPr/>
        </p:nvPicPr>
        <p:blipFill>
          <a:blip r:embed="rId3" cstate="print"/>
          <a:srcRect l="2788" t="9123" b="18943"/>
          <a:stretch>
            <a:fillRect/>
          </a:stretch>
        </p:blipFill>
        <p:spPr bwMode="auto">
          <a:xfrm rot="5400000">
            <a:off x="216628" y="2712274"/>
            <a:ext cx="3743581" cy="18908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C:\Users\User\Desktop\123APPLE\IMG_3332.JPG"/>
          <p:cNvPicPr/>
          <p:nvPr/>
        </p:nvPicPr>
        <p:blipFill>
          <a:blip r:embed="rId4" cstate="print"/>
          <a:srcRect l="19853" t="10054" b="15831"/>
          <a:stretch>
            <a:fillRect/>
          </a:stretch>
        </p:blipFill>
        <p:spPr bwMode="auto">
          <a:xfrm rot="5400000">
            <a:off x="4505271" y="2424161"/>
            <a:ext cx="3786211" cy="25097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ata.ac-illust.com/data/thumbnails/34/34db27c7c050eccff458392e01892ce0_t.jpe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571604" y="2596028"/>
            <a:ext cx="61436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endParaRPr lang="ru-RU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ata.ac-illust.com/data/thumbnails/34/34db27c7c050eccff458392e01892ce0_t.jpe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2643174" y="857232"/>
            <a:ext cx="6072230" cy="54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Содержание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1.Пояснительная записка…………………………………………………………..4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1.1.История возникновения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Марблс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……………………………………………...5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2.Игры на развитие речевых способностей и познавательных способностей: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2.1. Игры на коррекцию лексико-грамматических категорий…………………..7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2.2. Игры </a:t>
            </a:r>
            <a:r>
              <a:rPr lang="ru-RU" sz="1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обучения 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грамоте…………………………………………………...8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2.3.Игры на автоматизацию поставленных звуков………………………............9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2.4.Игры по развитию пространственного восприятия…………………............10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2.5.Игры на развитие творческих способностей………………………………....11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2.6.Игры на развитие связной речи……………………………………………….12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2.7. Игры на развитие психических процессов и снятия напряжения……….....12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2.8. Игры на развитие мелкой моторики………………………………………….13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3.Перечень дидактических игр по РЭМП………………………………………...14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3.1.Конспект НОД по развитию элементарных математических представлений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детьми старшего дошкольного возраста "Путешествие по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математическим тропинкам" с использование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нетрадиционного материала камешки "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Марблс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"…………………………………17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3.2.Конспект математического досуга в подготовительной группе «Волшебное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путешествие на острова математики» с использованием нетрадиционного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материала камешков "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Марблс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……..........................................................................20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4.Самомассаж камешками "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Марблс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……………………………………………….23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5.Работа с родителями и педагогами: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5.1.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Консультация для родителей и педагогов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«Камушки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Марблс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их применение»…………………………………………….24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5.2.Консультация для родителей и педагогов «Использование камешков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Марблс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работе с детьми дошкольного возраста»……………………...............25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5.3.Консультация для педагогов «10 увлекательных игр с камешками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Марблс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5.4</a:t>
            </a:r>
            <a:r>
              <a:rPr kumimoji="0" lang="ru-RU" sz="10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Интегрированная непосредственно-образовательная деятельность в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старшей группе для детей с ОВЗ «Путешествие в волшебную страну»……….27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5.5.Мастер – класс для родителей «Камешки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Марблс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разноцветное счастье детей»…………………………………………..29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Заключение ………………………………………………………………………...34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Библиографический список……………………………………………………….35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ata.ac-illust.com/data/thumbnails/34/34db27c7c050eccff458392e01892ce0_t.jpe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User\Desktop\IMG_3306.JPG"/>
          <p:cNvPicPr/>
          <p:nvPr/>
        </p:nvPicPr>
        <p:blipFill>
          <a:blip r:embed="rId3" cstate="print"/>
          <a:srcRect l="24634" r="15473" b="11392"/>
          <a:stretch>
            <a:fillRect/>
          </a:stretch>
        </p:blipFill>
        <p:spPr bwMode="auto">
          <a:xfrm>
            <a:off x="1214414" y="3786190"/>
            <a:ext cx="1714512" cy="19288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C:\Users\User\Desktop\IMG_3307.JPG"/>
          <p:cNvPicPr/>
          <p:nvPr/>
        </p:nvPicPr>
        <p:blipFill>
          <a:blip r:embed="rId4" cstate="print"/>
          <a:srcRect l="26520" t="4389" r="4245" b="14721"/>
          <a:stretch>
            <a:fillRect/>
          </a:stretch>
        </p:blipFill>
        <p:spPr bwMode="auto">
          <a:xfrm>
            <a:off x="1071538" y="1214422"/>
            <a:ext cx="2197923" cy="19321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C:\Users\User\Desktop\IMG_3311.JPG"/>
          <p:cNvPicPr/>
          <p:nvPr/>
        </p:nvPicPr>
        <p:blipFill>
          <a:blip r:embed="rId5" cstate="print"/>
          <a:srcRect l="20859" r="7022"/>
          <a:stretch>
            <a:fillRect/>
          </a:stretch>
        </p:blipFill>
        <p:spPr bwMode="auto">
          <a:xfrm>
            <a:off x="3786182" y="1214422"/>
            <a:ext cx="1714512" cy="18584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C:\Users\User\Desktop\IMG_3313.JPG"/>
          <p:cNvPicPr/>
          <p:nvPr/>
        </p:nvPicPr>
        <p:blipFill>
          <a:blip r:embed="rId6" cstate="print"/>
          <a:srcRect l="27487" t="9447" r="10431" b="14565"/>
          <a:stretch>
            <a:fillRect/>
          </a:stretch>
        </p:blipFill>
        <p:spPr bwMode="auto">
          <a:xfrm>
            <a:off x="6072198" y="1214422"/>
            <a:ext cx="1847276" cy="18924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C:\Users\User\Desktop\IMG_3314.JPG"/>
          <p:cNvPicPr/>
          <p:nvPr/>
        </p:nvPicPr>
        <p:blipFill>
          <a:blip r:embed="rId7" cstate="print"/>
          <a:srcRect l="30539" t="13699" r="12551" b="13973"/>
          <a:stretch>
            <a:fillRect/>
          </a:stretch>
        </p:blipFill>
        <p:spPr bwMode="auto">
          <a:xfrm>
            <a:off x="3571868" y="3786190"/>
            <a:ext cx="1889263" cy="18906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C:\Users\User\Desktop\IMG_3312.JPG"/>
          <p:cNvPicPr/>
          <p:nvPr/>
        </p:nvPicPr>
        <p:blipFill>
          <a:blip r:embed="rId8" cstate="print"/>
          <a:srcRect l="22146" r="5429"/>
          <a:stretch>
            <a:fillRect/>
          </a:stretch>
        </p:blipFill>
        <p:spPr bwMode="auto">
          <a:xfrm>
            <a:off x="6215074" y="3714752"/>
            <a:ext cx="1785950" cy="18604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3260390" y="3244334"/>
            <a:ext cx="26232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Виды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камешек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Марблс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ata.ac-illust.com/data/thumbnails/34/34db27c7c050eccff458392e01892ce0_t.jpe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0" y="1000108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Виды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камешек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Марблс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http://www.centromut.ru/Kartinki/pressreleases/New-arrival-multicolor-glass-beads-fish-tank-decor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1500174"/>
            <a:ext cx="2485777" cy="19992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https://my-bookshop.ru/image/101546998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7" y="1500175"/>
            <a:ext cx="2428892" cy="1785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https://avatars.mds.yandex.net/get-zen_doc/100325/pub_5d15ebab81d95900acc16f86_5d1603bb745a6f00ad5ef5ab/scale_1200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14414" y="3714752"/>
            <a:ext cx="2821057" cy="18795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http://xn----7sbhjdnwolsctju9a2f.xn--p1ai/d/img_20170720_125613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2066" y="3786190"/>
            <a:ext cx="2428892" cy="18573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ata.ac-illust.com/data/thumbnails/34/34db27c7c050eccff458392e01892ce0_t.jpe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972719"/>
            <a:ext cx="91440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Игры на коррекцию лексико-грамматических категорий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1500166" y="1302520"/>
            <a:ext cx="342902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Игра «Найди животного»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C:\Users\User\Desktop\Методическая разработка Марблс\фото марблс\IMG_3033.JPG"/>
          <p:cNvPicPr/>
          <p:nvPr/>
        </p:nvPicPr>
        <p:blipFill>
          <a:blip r:embed="rId3" cstate="print"/>
          <a:srcRect l="14534" t="6227" b="7487"/>
          <a:stretch>
            <a:fillRect/>
          </a:stretch>
        </p:blipFill>
        <p:spPr bwMode="auto">
          <a:xfrm rot="10800000">
            <a:off x="1214414" y="1714488"/>
            <a:ext cx="2428892" cy="17145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C:\Users\User\Desktop\Методическая разработка Марблс\фото марблс\IMG_303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5852" y="3857628"/>
            <a:ext cx="2643206" cy="1785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5072066" y="1428736"/>
            <a:ext cx="307183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Игра «Какое у тебя настроение»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C:\Users\User\Desktop\Методическая разработка Марблс\фото марблс\IMG_3144.JPG"/>
          <p:cNvPicPr/>
          <p:nvPr/>
        </p:nvPicPr>
        <p:blipFill>
          <a:blip r:embed="rId5" cstate="print"/>
          <a:srcRect l="9032" t="10526" r="11814" b="6789"/>
          <a:stretch>
            <a:fillRect/>
          </a:stretch>
        </p:blipFill>
        <p:spPr bwMode="auto">
          <a:xfrm>
            <a:off x="5357819" y="1785926"/>
            <a:ext cx="2357453" cy="18573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C:\Users\User\Desktop\Методическая разработка Марблс\фото марблс\IMG_3143.JPG"/>
          <p:cNvPicPr/>
          <p:nvPr/>
        </p:nvPicPr>
        <p:blipFill>
          <a:blip r:embed="rId6" cstate="print"/>
          <a:srcRect l="16806" t="10161" r="21895" b="6239"/>
          <a:stretch>
            <a:fillRect/>
          </a:stretch>
        </p:blipFill>
        <p:spPr bwMode="auto">
          <a:xfrm>
            <a:off x="5357818" y="3857628"/>
            <a:ext cx="2357454" cy="1785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ata.ac-illust.com/data/thumbnails/34/34db27c7c050eccff458392e01892ce0_t.jpe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User\Desktop\Методическая разработка Марблс\фото марблс\IMG_3018.JPG"/>
          <p:cNvPicPr/>
          <p:nvPr/>
        </p:nvPicPr>
        <p:blipFill>
          <a:blip r:embed="rId3" cstate="print"/>
          <a:srcRect l="5706" t="7665" r="8646" b="6395"/>
          <a:stretch>
            <a:fillRect/>
          </a:stretch>
        </p:blipFill>
        <p:spPr bwMode="auto">
          <a:xfrm>
            <a:off x="5572132" y="3071810"/>
            <a:ext cx="2643206" cy="2000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C:\Users\User\Desktop\Методическая разработка Марблс\фото марблс\IMG_3120.JPG"/>
          <p:cNvPicPr/>
          <p:nvPr/>
        </p:nvPicPr>
        <p:blipFill>
          <a:blip r:embed="rId4" cstate="print"/>
          <a:srcRect l="18296" r="27917" b="6952"/>
          <a:stretch>
            <a:fillRect/>
          </a:stretch>
        </p:blipFill>
        <p:spPr bwMode="auto">
          <a:xfrm>
            <a:off x="928662" y="1857364"/>
            <a:ext cx="1928826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C:\Users\User\Desktop\Методическая разработка Марблс\фото марблс\IMG_3138.JPG"/>
          <p:cNvPicPr/>
          <p:nvPr/>
        </p:nvPicPr>
        <p:blipFill>
          <a:blip r:embed="rId5" cstate="print"/>
          <a:srcRect l="9316" t="13353" r="17207" b="12287"/>
          <a:stretch>
            <a:fillRect/>
          </a:stretch>
        </p:blipFill>
        <p:spPr bwMode="auto">
          <a:xfrm>
            <a:off x="3000364" y="1857364"/>
            <a:ext cx="2071702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0" y="1142985"/>
            <a:ext cx="785814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Игры </a:t>
            </a:r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</a:t>
            </a:r>
            <a:r>
              <a:rPr kumimoji="0" lang="ru-RU" sz="1400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обучения</a:t>
            </a:r>
            <a:r>
              <a:rPr kumimoji="0" lang="ru-RU" sz="1400" b="1" i="0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грамоте</a:t>
            </a:r>
            <a:endParaRPr kumimoji="0" lang="ru-RU" sz="1800" b="0" i="0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1071538" y="1445396"/>
            <a:ext cx="321471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Игра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«Необычная буква»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6000760" y="2132387"/>
            <a:ext cx="228601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Игра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«Кривое зеркало»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ata.ac-illust.com/data/thumbnails/34/34db27c7c050eccff458392e01892ce0_t.jpe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User\Desktop\Методическая разработка Марблс\фото марблс\IMG_2825.JPG"/>
          <p:cNvPicPr/>
          <p:nvPr/>
        </p:nvPicPr>
        <p:blipFill>
          <a:blip r:embed="rId3" cstate="print"/>
          <a:srcRect l="3963" t="28016" r="7292" b="13140"/>
          <a:stretch>
            <a:fillRect/>
          </a:stretch>
        </p:blipFill>
        <p:spPr bwMode="auto">
          <a:xfrm>
            <a:off x="928662" y="1785926"/>
            <a:ext cx="3357586" cy="28416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C:\Users\User\Desktop\Методическая разработка Марблс\фото марблс\IMG_3124.JPG"/>
          <p:cNvPicPr/>
          <p:nvPr/>
        </p:nvPicPr>
        <p:blipFill>
          <a:blip r:embed="rId4" cstate="print"/>
          <a:srcRect l="18529" r="17133"/>
          <a:stretch>
            <a:fillRect/>
          </a:stretch>
        </p:blipFill>
        <p:spPr bwMode="auto">
          <a:xfrm>
            <a:off x="5072066" y="3857628"/>
            <a:ext cx="2357454" cy="18573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1000109"/>
            <a:ext cx="91440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Игры на автоматизацию поставленных звуков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714348" y="1428736"/>
            <a:ext cx="278608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Игра «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Лабиринт на звук»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4857752" y="1214423"/>
            <a:ext cx="321471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Игра «Божья коровка»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072066" y="1785925"/>
          <a:ext cx="2786082" cy="1785951"/>
        </p:xfrm>
        <a:graphic>
          <a:graphicData uri="http://schemas.openxmlformats.org/drawingml/2006/table">
            <a:tbl>
              <a:tblPr/>
              <a:tblGrid>
                <a:gridCol w="754503"/>
                <a:gridCol w="859609"/>
                <a:gridCol w="1171970"/>
              </a:tblGrid>
              <a:tr h="6255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91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Calibri"/>
                          <a:cs typeface="Times New Roman"/>
                        </a:rPr>
                        <a:t>   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12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8" name="Рисунок 17" descr="http://cliparts.co/cliparts/6Tp/oLx/6TpoLx6kc.png"/>
          <p:cNvPicPr/>
          <p:nvPr/>
        </p:nvPicPr>
        <p:blipFill>
          <a:blip r:embed="rId5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214942" y="1928802"/>
            <a:ext cx="357190" cy="357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 descr="http://chicagohacksbig.com/images/vest-clipart-1.png"/>
          <p:cNvPicPr/>
          <p:nvPr/>
        </p:nvPicPr>
        <p:blipFill>
          <a:blip r:embed="rId6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6000760" y="2000240"/>
            <a:ext cx="357190" cy="295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Рисунок 19" descr="C:\Users\1\Pictures\img046 - копия.jpg"/>
          <p:cNvPicPr/>
          <p:nvPr/>
        </p:nvPicPr>
        <p:blipFill>
          <a:blip r:embed="rId7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6858016" y="1928802"/>
            <a:ext cx="428628" cy="4286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Рисунок 20" descr="http://dasha46.narod.ru/Encyclopedic_Knowledge/Biology/Animals/BugsAndInsects/2/MajskiiZhuk1.jpg"/>
          <p:cNvPicPr/>
          <p:nvPr/>
        </p:nvPicPr>
        <p:blipFill>
          <a:blip r:embed="rId8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143504" y="2428868"/>
            <a:ext cx="428628" cy="4286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Рисунок 21" descr="https://im0-tub-ru.yandex.net/i?id=d8db81406038e444b3e46967d75c20b0&amp;n=13"/>
          <p:cNvPicPr/>
          <p:nvPr/>
        </p:nvPicPr>
        <p:blipFill>
          <a:blip r:embed="rId9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857884" y="2428868"/>
            <a:ext cx="495300" cy="442727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Рисунок 23" descr="https://podarimarket.ru/image/cache/catalog/tovar/brelok/jet3-800x800.jpg"/>
          <p:cNvPicPr/>
          <p:nvPr/>
        </p:nvPicPr>
        <p:blipFill>
          <a:blip r:embed="rId10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7000892" y="2500306"/>
            <a:ext cx="357190" cy="357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Рисунок 24" descr="C:\Users\1\Pictures\img046 - копия (2).jpg"/>
          <p:cNvPicPr/>
          <p:nvPr/>
        </p:nvPicPr>
        <p:blipFill>
          <a:blip r:embed="rId11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214942" y="3071810"/>
            <a:ext cx="464344" cy="371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Рисунок 25" descr="C:\Users\1\Pictures\img046 - копия (3).jpg"/>
          <p:cNvPicPr/>
          <p:nvPr/>
        </p:nvPicPr>
        <p:blipFill>
          <a:blip r:embed="rId1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929322" y="3000372"/>
            <a:ext cx="476250" cy="514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Рисунок 26" descr="C:\Users\1\Pictures\img046.jpg"/>
          <p:cNvPicPr/>
          <p:nvPr/>
        </p:nvPicPr>
        <p:blipFill>
          <a:blip r:embed="rId13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6929454" y="2928934"/>
            <a:ext cx="472028" cy="514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ata.ac-illust.com/data/thumbnails/34/34db27c7c050eccff458392e01892ce0_t.jpe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1071547"/>
            <a:ext cx="91440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Игры по развитию пространственного восприятия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928662" y="1493164"/>
            <a:ext cx="41434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Игра «Собери рисунок по инструкции»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Users\User\Desktop\Методическая разработка Марблс\фото марблс\IMG_3134.JPG"/>
          <p:cNvPicPr/>
          <p:nvPr/>
        </p:nvPicPr>
        <p:blipFill>
          <a:blip r:embed="rId3" cstate="print"/>
          <a:srcRect l="21209" t="11943" r="26044" b="8378"/>
          <a:stretch>
            <a:fillRect/>
          </a:stretch>
        </p:blipFill>
        <p:spPr bwMode="auto">
          <a:xfrm>
            <a:off x="1500166" y="2214554"/>
            <a:ext cx="2714644" cy="28219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5214942" y="1642586"/>
            <a:ext cx="28575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Игра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Проложи дорогу по лабиринту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C:\Users\User\AppData\Local\Microsoft\Windows\Temporary Internet Files\Content.Word\IMG_3255.jpg"/>
          <p:cNvPicPr/>
          <p:nvPr/>
        </p:nvPicPr>
        <p:blipFill>
          <a:blip r:embed="rId4" cstate="print"/>
          <a:srcRect l="11081" t="1202" r="3621" b="2045"/>
          <a:stretch>
            <a:fillRect/>
          </a:stretch>
        </p:blipFill>
        <p:spPr bwMode="auto">
          <a:xfrm rot="5400000">
            <a:off x="5067005" y="2719681"/>
            <a:ext cx="2959116" cy="25203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ata.ac-illust.com/data/thumbnails/34/34db27c7c050eccff458392e01892ce0_t.jpe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1000107"/>
            <a:ext cx="91440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Игры на развитие творческих способностей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857224" y="1357298"/>
            <a:ext cx="41434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Игра «Создай большой рисунок»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C:\Users\User\AppData\Local\Microsoft\Windows\Temporary Internet Files\Content.Word\IMG_3251.jpg"/>
          <p:cNvPicPr/>
          <p:nvPr/>
        </p:nvPicPr>
        <p:blipFill>
          <a:blip r:embed="rId3" cstate="print"/>
          <a:srcRect l="6772" t="2674" r="6495" b="8022"/>
          <a:stretch>
            <a:fillRect/>
          </a:stretch>
        </p:blipFill>
        <p:spPr bwMode="auto">
          <a:xfrm rot="10800000">
            <a:off x="1285852" y="2214554"/>
            <a:ext cx="3193443" cy="24638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C:\Users\User\AppData\Local\Microsoft\Windows\Temporary Internet Files\Content.Word\IMG_3254.jpg"/>
          <p:cNvPicPr/>
          <p:nvPr/>
        </p:nvPicPr>
        <p:blipFill>
          <a:blip r:embed="rId4" cstate="print"/>
          <a:srcRect l="7232" t="15104" r="4622" b="7850"/>
          <a:stretch>
            <a:fillRect/>
          </a:stretch>
        </p:blipFill>
        <p:spPr bwMode="auto">
          <a:xfrm rot="5400000">
            <a:off x="5029768" y="2828356"/>
            <a:ext cx="3582408" cy="23548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5429256" y="1445396"/>
            <a:ext cx="264320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Игра «Летняя полянка»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274</TotalTime>
  <Words>437</Words>
  <Application>Microsoft Office PowerPoint</Application>
  <PresentationFormat>Экран (4:3)</PresentationFormat>
  <Paragraphs>84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User</cp:lastModifiedBy>
  <cp:revision>33</cp:revision>
  <dcterms:created xsi:type="dcterms:W3CDTF">2022-03-22T08:34:31Z</dcterms:created>
  <dcterms:modified xsi:type="dcterms:W3CDTF">2022-03-28T17:59:31Z</dcterms:modified>
</cp:coreProperties>
</file>